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60" r:id="rId5"/>
    <p:sldId id="356" r:id="rId6"/>
    <p:sldId id="354" r:id="rId7"/>
    <p:sldId id="363" r:id="rId8"/>
    <p:sldId id="364" r:id="rId9"/>
    <p:sldId id="368" r:id="rId10"/>
    <p:sldId id="362" r:id="rId11"/>
    <p:sldId id="361" r:id="rId12"/>
    <p:sldId id="359" r:id="rId13"/>
    <p:sldId id="367" r:id="rId14"/>
    <p:sldId id="374" r:id="rId15"/>
    <p:sldId id="373" r:id="rId16"/>
    <p:sldId id="369" r:id="rId17"/>
    <p:sldId id="370" r:id="rId18"/>
    <p:sldId id="371" r:id="rId19"/>
    <p:sldId id="32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4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Referent / Fakultät / Studiengang | </a:t>
            </a:r>
            <a:r>
              <a:rPr lang="de-DE" err="1"/>
              <a:t>WiSe</a:t>
            </a:r>
            <a:r>
              <a:rPr lang="de-DE"/>
              <a:t>/</a:t>
            </a:r>
            <a:r>
              <a:rPr lang="de-DE" err="1"/>
              <a:t>SoSe</a:t>
            </a:r>
            <a:r>
              <a:rPr lang="de-DE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Studentische Arbeiten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www.tracepart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D0BA683-D673-4D47-BF4A-1C85741E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6" y="0"/>
            <a:ext cx="12203346" cy="6372000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4247837"/>
            <a:ext cx="12192000" cy="3391052"/>
          </a:xfrm>
        </p:spPr>
        <p:txBody>
          <a:bodyPr/>
          <a:lstStyle/>
          <a:p>
            <a:r>
              <a:rPr lang="de-DE" sz="3200" dirty="0"/>
              <a:t>Ausgewählte Kapitel Robotik</a:t>
            </a:r>
            <a:br>
              <a:rPr lang="de-DE" sz="3200" dirty="0"/>
            </a:br>
            <a:r>
              <a:rPr lang="de-DE" sz="2700" dirty="0"/>
              <a:t>  </a:t>
            </a:r>
            <a:br>
              <a:rPr lang="de-DE" sz="2800" dirty="0"/>
            </a:br>
            <a:r>
              <a:rPr lang="de-DE" sz="2800" dirty="0" err="1"/>
              <a:t>ZwischenPräsentation</a:t>
            </a:r>
            <a:r>
              <a:rPr lang="de-DE" sz="2800" dirty="0"/>
              <a:t> der </a:t>
            </a:r>
            <a:br>
              <a:rPr lang="de-DE" sz="2800" dirty="0"/>
            </a:br>
            <a:r>
              <a:rPr lang="de-DE" sz="2800" dirty="0"/>
              <a:t>Praktischen Arbeit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057275" y="4884816"/>
            <a:ext cx="228599" cy="2957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7801" y="6984001"/>
            <a:ext cx="7375299" cy="216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C0EDC55-6BF9-417F-BCDB-701010858D8B}"/>
              </a:ext>
            </a:extLst>
          </p:cNvPr>
          <p:cNvSpPr txBox="1">
            <a:spLocks/>
          </p:cNvSpPr>
          <p:nvPr/>
        </p:nvSpPr>
        <p:spPr>
          <a:xfrm>
            <a:off x="97155" y="6600670"/>
            <a:ext cx="10397484" cy="252000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FFFFFF"/>
                </a:solidFill>
              </a:rPr>
              <a:t>WS 21/22  |  Gruppe 4  |  Schäfer, Lisa-Franziska / </a:t>
            </a:r>
            <a:r>
              <a:rPr lang="de-DE" b="1" dirty="0" err="1">
                <a:solidFill>
                  <a:srgbClr val="FFFFFF"/>
                </a:solidFill>
              </a:rPr>
              <a:t>Kondratev</a:t>
            </a:r>
            <a:r>
              <a:rPr lang="de-DE" b="1" dirty="0">
                <a:solidFill>
                  <a:srgbClr val="FFFFFF"/>
                </a:solidFill>
              </a:rPr>
              <a:t>, Semyon</a:t>
            </a:r>
          </a:p>
        </p:txBody>
      </p:sp>
    </p:spTree>
    <p:extLst>
      <p:ext uri="{BB962C8B-B14F-4D97-AF65-F5344CB8AC3E}">
        <p14:creationId xmlns:p14="http://schemas.microsoft.com/office/powerpoint/2010/main" val="415602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Hier: Vorgabe des Rotationswinkels über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„Simulink-PS-Converter“ zur Umwandlung des Signals in Rad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F73CDB-B28D-4459-BB15-B73B95FE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9" y="1874067"/>
            <a:ext cx="11020505" cy="4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6D29C8-EBED-470F-996F-3D969500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98937-A2D9-4426-9E2C-3AF6F04E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0C53D2-527F-4A3C-BEFA-4401AC8B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ADCD14-EC13-4EA4-B1B7-093A97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Drehmomentverl</a:t>
            </a:r>
            <a:r>
              <a:rPr lang="de-DE" dirty="0" err="1"/>
              <a:t>äufen</a:t>
            </a:r>
            <a:r>
              <a:rPr lang="de-DE" dirty="0"/>
              <a:t> der antriebe (inverse </a:t>
            </a:r>
            <a:r>
              <a:rPr lang="de-DE" dirty="0" err="1"/>
              <a:t>dynamik</a:t>
            </a:r>
            <a:r>
              <a:rPr lang="de-DE" dirty="0"/>
              <a:t>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43F45-62E0-476F-B41F-DB636CB51CF1}"/>
              </a:ext>
            </a:extLst>
          </p:cNvPr>
          <p:cNvSpPr txBox="1"/>
          <p:nvPr/>
        </p:nvSpPr>
        <p:spPr>
          <a:xfrm>
            <a:off x="545335" y="3041124"/>
            <a:ext cx="521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Unendlich</a:t>
            </a:r>
            <a:r>
              <a:rPr lang="en-US" dirty="0"/>
              <a:t> gr</a:t>
            </a:r>
            <a:r>
              <a:rPr lang="de-DE" dirty="0" err="1"/>
              <a:t>oße</a:t>
            </a:r>
            <a:r>
              <a:rPr lang="de-DE" dirty="0"/>
              <a:t> Drehmomenten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 könnten durch Bahn-Interpolation vermieden werden </a:t>
            </a:r>
            <a:endParaRPr lang="LID4096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B16705-089F-4485-8B1E-AC6DE48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7" y="1978230"/>
            <a:ext cx="5217459" cy="43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7FAB1-D29A-4359-A799-8BAD99F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9AFCF6-9902-4AA4-BE68-C7949AF6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1BCAF-B7DC-4952-A1B2-566D2177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03501A-6198-4D49-A42A-2B7E34C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Vergleichrechnung</a:t>
            </a:r>
            <a:r>
              <a:rPr lang="de-DE" dirty="0"/>
              <a:t> mit newton-</a:t>
            </a:r>
            <a:r>
              <a:rPr lang="de-DE" dirty="0" err="1"/>
              <a:t>euler</a:t>
            </a:r>
            <a:r>
              <a:rPr lang="de-DE" dirty="0"/>
              <a:t>-verfahren im </a:t>
            </a:r>
            <a:r>
              <a:rPr lang="de-DE" dirty="0" err="1"/>
              <a:t>matlab</a:t>
            </a:r>
            <a:endParaRPr lang="LID4096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B36AB3-7D45-4700-A6F7-1CB22435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55" y="2015412"/>
            <a:ext cx="5209912" cy="4273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161EB2-2A2E-442D-908C-725CEE1E3865}"/>
              </a:ext>
            </a:extLst>
          </p:cNvPr>
          <p:cNvSpPr txBox="1"/>
          <p:nvPr/>
        </p:nvSpPr>
        <p:spPr>
          <a:xfrm>
            <a:off x="933061" y="2453951"/>
            <a:ext cx="5309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Absetzung der Winkelgeschwindigkeit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Online Berechnung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Verbesserungen: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Offline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Parametern wie Drehmatrizen aus einer DH-Tabelle ermitteln, sondern nicht aus dem Modell extrahieren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8179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EAD30D-B7BA-4215-B2F2-7AD1B94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B52C9E-73F3-4290-ACAB-F4528A25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F3787-D113-4AC1-8B1D-3BBE0809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92D7F3-C7BA-4E7D-9F23-2DDA359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Vergleichrechnung</a:t>
            </a:r>
            <a:r>
              <a:rPr lang="de-DE" dirty="0"/>
              <a:t> mit newton-</a:t>
            </a:r>
            <a:r>
              <a:rPr lang="de-DE" dirty="0" err="1"/>
              <a:t>euler</a:t>
            </a:r>
            <a:r>
              <a:rPr lang="de-DE" dirty="0"/>
              <a:t>-verfahren im </a:t>
            </a:r>
            <a:r>
              <a:rPr lang="de-DE" dirty="0" err="1"/>
              <a:t>matlab</a:t>
            </a:r>
            <a:endParaRPr lang="LID4096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E83AA3-44F0-48D5-A37A-57191BA0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56" y="1897664"/>
            <a:ext cx="5467377" cy="4482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FB44E-D9C5-4EA1-9D21-F2C8A8CA89F6}"/>
                  </a:ext>
                </a:extLst>
              </p:cNvPr>
              <p:cNvSpPr txBox="1"/>
              <p:nvPr/>
            </p:nvSpPr>
            <p:spPr>
              <a:xfrm>
                <a:off x="636494" y="2702122"/>
                <a:ext cx="38368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 – </a:t>
                </a:r>
                <a:r>
                  <a:rPr lang="de-DE" dirty="0"/>
                  <a:t>Beschleunigung des ersten Gelenks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Grüne – Beschleunigung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(z-Komponente)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FB44E-D9C5-4EA1-9D21-F2C8A8CA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4" y="2702122"/>
                <a:ext cx="3836894" cy="1200329"/>
              </a:xfrm>
              <a:prstGeom prst="rect">
                <a:avLst/>
              </a:prstGeom>
              <a:blipFill>
                <a:blip r:embed="rId3"/>
                <a:stretch>
                  <a:fillRect l="-952" t="-2538" r="-2857" b="-71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98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-2152650" y="2326238"/>
            <a:ext cx="12192000" cy="19153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E10CEC-43F5-465C-9CCD-15A3824EA49A}"/>
              </a:ext>
            </a:extLst>
          </p:cNvPr>
          <p:cNvSpPr txBox="1"/>
          <p:nvPr/>
        </p:nvSpPr>
        <p:spPr>
          <a:xfrm>
            <a:off x="482601" y="2164715"/>
            <a:ext cx="1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FFCB0E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89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8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2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Massen und </a:t>
            </a:r>
            <a:r>
              <a:rPr lang="de-DE" dirty="0" err="1"/>
              <a:t>Trägheiten</a:t>
            </a:r>
            <a:r>
              <a:rPr lang="de-DE" dirty="0"/>
              <a:t> aus Geometriedatei entnommen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FAFE4D3-4717-438F-B366-0E4BC9BD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632" r="-2351" b="2256"/>
          <a:stretch/>
        </p:blipFill>
        <p:spPr>
          <a:xfrm>
            <a:off x="8324850" y="1803400"/>
            <a:ext cx="3270753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825A92-80DF-424E-8795-32126FF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3" t="22126" r="26269" b="10822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eines Greifers </a:t>
            </a:r>
            <a:r>
              <a:rPr lang="de-DE" sz="1600" i="1" dirty="0"/>
              <a:t>(</a:t>
            </a:r>
            <a:r>
              <a:rPr lang="de-DE" sz="1600" i="1" dirty="0">
                <a:hlinkClick r:id="rId2"/>
              </a:rPr>
              <a:t>https://www.traceparts.com</a:t>
            </a:r>
            <a:r>
              <a:rPr lang="de-DE" sz="1600" i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des </a:t>
            </a:r>
            <a:r>
              <a:rPr lang="de-DE" dirty="0" err="1"/>
              <a:t>Greifersystems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Werkzeug-Halterung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Einfügen der zwei seitlichen Greifer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Zylinderstift als solider Block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568027-1F47-41DA-90B4-705367D7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2" t="21386" r="25987" b="11080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Anpassung der Koordinatensysteme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Festlegung der Roboterkoordinatensysteme nach </a:t>
            </a:r>
            <a:r>
              <a:rPr lang="de-DE" dirty="0" err="1"/>
              <a:t>Denavit</a:t>
            </a:r>
            <a:r>
              <a:rPr lang="de-DE" dirty="0"/>
              <a:t>-Hartenberg-Konvention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Definition des TCP an Spitze eines Greifers 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F69DF4B-2132-4AAB-97F1-94558EDA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80" y="1262156"/>
            <a:ext cx="3602840" cy="51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1" y="5698350"/>
            <a:ext cx="1147174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		Start Position						Ziel Position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D9FAC6-2F85-44A6-86E2-A9AC766A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9" t="14653" r="14900" b="15414"/>
          <a:stretch/>
        </p:blipFill>
        <p:spPr>
          <a:xfrm>
            <a:off x="406402" y="2039367"/>
            <a:ext cx="4926200" cy="3611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FC60-80BB-4CB9-A2F0-4FD0D19D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t="14521" r="14901" b="15545"/>
          <a:stretch/>
        </p:blipFill>
        <p:spPr>
          <a:xfrm>
            <a:off x="6753886" y="2036129"/>
            <a:ext cx="5029600" cy="3627661"/>
          </a:xfrm>
          <a:prstGeom prst="rect">
            <a:avLst/>
          </a:prstGeom>
        </p:spPr>
      </p:pic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B354BB87-A1A0-45BD-A1E2-04137FB4E5CF}"/>
              </a:ext>
            </a:extLst>
          </p:cNvPr>
          <p:cNvSpPr/>
          <p:nvPr/>
        </p:nvSpPr>
        <p:spPr>
          <a:xfrm>
            <a:off x="5585988" y="3429000"/>
            <a:ext cx="986828" cy="650788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09094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C204F3F191344D8AE62058E1B4FEDC" ma:contentTypeVersion="14" ma:contentTypeDescription="Ein neues Dokument erstellen." ma:contentTypeScope="" ma:versionID="77e76650874f562eb870e2a34af7c25b">
  <xsd:schema xmlns:xsd="http://www.w3.org/2001/XMLSchema" xmlns:xs="http://www.w3.org/2001/XMLSchema" xmlns:p="http://schemas.microsoft.com/office/2006/metadata/properties" xmlns:ns3="2a8fc212-75f7-42f0-948d-a27866643ca5" xmlns:ns4="17df97ab-8958-4a49-bc3b-ef313816d7e9" targetNamespace="http://schemas.microsoft.com/office/2006/metadata/properties" ma:root="true" ma:fieldsID="a2a24d93f4b55a42d94b19108c8cc9c4" ns3:_="" ns4:_="">
    <xsd:import namespace="2a8fc212-75f7-42f0-948d-a27866643ca5"/>
    <xsd:import namespace="17df97ab-8958-4a49-bc3b-ef313816d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fc212-75f7-42f0-948d-a27866643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97ab-8958-4a49-bc3b-ef313816d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C327C-1EFB-4D07-9907-5A7EA8944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46A699-6378-41DC-AD24-D678FC1D08C2}">
  <ds:schemaRefs>
    <ds:schemaRef ds:uri="17df97ab-8958-4a49-bc3b-ef313816d7e9"/>
    <ds:schemaRef ds:uri="2a8fc212-75f7-42f0-948d-a27866643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99064E-F253-4028-80BA-7344826E1C4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8fc212-75f7-42f0-948d-a27866643ca5"/>
    <ds:schemaRef ds:uri="http://purl.org/dc/elements/1.1/"/>
    <ds:schemaRef ds:uri="17df97ab-8958-4a49-bc3b-ef313816d7e9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727</Words>
  <Application>Microsoft Office PowerPoint</Application>
  <PresentationFormat>Breitbild</PresentationFormat>
  <Paragraphs>138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PowerPoint Master 4x3 Hochschule Heilbronn</vt:lpstr>
      <vt:lpstr>Ausgewählte Kapitel Robotik    ZwischenPräsentation der  Praktischen 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Ausgabe von Drehmomentverläufen der antriebe (inverse dynamik)</vt:lpstr>
      <vt:lpstr>Vergleichrechnung mit newton-euler-verfahren im matlab</vt:lpstr>
      <vt:lpstr>Vergleichrechnung mit newton-euler-verfahren im matlab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Darstellung menschlicher Akteure in einer Game-Engine</dc:title>
  <dc:creator>Adrian Auer</dc:creator>
  <cp:lastModifiedBy>Lisa Schäfer</cp:lastModifiedBy>
  <cp:revision>43</cp:revision>
  <dcterms:created xsi:type="dcterms:W3CDTF">2021-03-31T06:24:36Z</dcterms:created>
  <dcterms:modified xsi:type="dcterms:W3CDTF">2022-02-21T08:49:21Z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0x010100ECC204F3F191344D8AE62058E1B4FEDC</vt:lpwstr>
  </property>
</Properties>
</file>